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8" r:id="rId2"/>
    <p:sldId id="259" r:id="rId3"/>
    <p:sldId id="260" r:id="rId4"/>
    <p:sldId id="261" r:id="rId5"/>
    <p:sldId id="262" r:id="rId6"/>
    <p:sldId id="265" r:id="rId7"/>
    <p:sldId id="264" r:id="rId8"/>
    <p:sldId id="256" r:id="rId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18"/>
    <p:restoredTop sz="96663"/>
  </p:normalViewPr>
  <p:slideViewPr>
    <p:cSldViewPr snapToGrid="0" snapToObjects="1">
      <p:cViewPr varScale="1">
        <p:scale>
          <a:sx n="138" d="100"/>
          <a:sy n="138" d="100"/>
        </p:scale>
        <p:origin x="1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B25B-BEDD-F149-BC04-AA1E207D2AD0}" type="datetimeFigureOut">
              <a:rPr kumimoji="1" lang="ko-KR" altLang="en-US" smtClean="0"/>
              <a:t>2019. 12. 11.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D4DEE-6159-CE47-8FFB-FBC3ECEBA7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93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B25B-BEDD-F149-BC04-AA1E207D2AD0}" type="datetimeFigureOut">
              <a:rPr kumimoji="1" lang="ko-KR" altLang="en-US" smtClean="0"/>
              <a:t>2019. 12. 11.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D4DEE-6159-CE47-8FFB-FBC3ECEBA7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437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B25B-BEDD-F149-BC04-AA1E207D2AD0}" type="datetimeFigureOut">
              <a:rPr kumimoji="1" lang="ko-KR" altLang="en-US" smtClean="0"/>
              <a:t>2019. 12. 11.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D4DEE-6159-CE47-8FFB-FBC3ECEBA7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848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B25B-BEDD-F149-BC04-AA1E207D2AD0}" type="datetimeFigureOut">
              <a:rPr kumimoji="1" lang="ko-KR" altLang="en-US" smtClean="0"/>
              <a:t>2019. 12. 11.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D4DEE-6159-CE47-8FFB-FBC3ECEBA7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686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B25B-BEDD-F149-BC04-AA1E207D2AD0}" type="datetimeFigureOut">
              <a:rPr kumimoji="1" lang="ko-KR" altLang="en-US" smtClean="0"/>
              <a:t>2019. 12. 11.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D4DEE-6159-CE47-8FFB-FBC3ECEBA7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0007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B25B-BEDD-F149-BC04-AA1E207D2AD0}" type="datetimeFigureOut">
              <a:rPr kumimoji="1" lang="ko-KR" altLang="en-US" smtClean="0"/>
              <a:t>2019. 12. 11.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D4DEE-6159-CE47-8FFB-FBC3ECEBA7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107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B25B-BEDD-F149-BC04-AA1E207D2AD0}" type="datetimeFigureOut">
              <a:rPr kumimoji="1" lang="ko-KR" altLang="en-US" smtClean="0"/>
              <a:t>2019. 12. 11.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D4DEE-6159-CE47-8FFB-FBC3ECEBA7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051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B25B-BEDD-F149-BC04-AA1E207D2AD0}" type="datetimeFigureOut">
              <a:rPr kumimoji="1" lang="ko-KR" altLang="en-US" smtClean="0"/>
              <a:t>2019. 12. 11.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D4DEE-6159-CE47-8FFB-FBC3ECEBA7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488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B25B-BEDD-F149-BC04-AA1E207D2AD0}" type="datetimeFigureOut">
              <a:rPr kumimoji="1" lang="ko-KR" altLang="en-US" smtClean="0"/>
              <a:t>2019. 12. 11.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D4DEE-6159-CE47-8FFB-FBC3ECEBA7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699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B25B-BEDD-F149-BC04-AA1E207D2AD0}" type="datetimeFigureOut">
              <a:rPr kumimoji="1" lang="ko-KR" altLang="en-US" smtClean="0"/>
              <a:t>2019. 12. 11.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D4DEE-6159-CE47-8FFB-FBC3ECEBA7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52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B25B-BEDD-F149-BC04-AA1E207D2AD0}" type="datetimeFigureOut">
              <a:rPr kumimoji="1" lang="ko-KR" altLang="en-US" smtClean="0"/>
              <a:t>2019. 12. 11.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D4DEE-6159-CE47-8FFB-FBC3ECEBA7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874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EB25B-BEDD-F149-BC04-AA1E207D2AD0}" type="datetimeFigureOut">
              <a:rPr kumimoji="1" lang="ko-KR" altLang="en-US" smtClean="0"/>
              <a:t>2019. 12. 11.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D4DEE-6159-CE47-8FFB-FBC3ECEBA7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641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62FD6E-47FE-A249-89D1-BCD2298D1E70}"/>
              </a:ext>
            </a:extLst>
          </p:cNvPr>
          <p:cNvSpPr/>
          <p:nvPr/>
        </p:nvSpPr>
        <p:spPr>
          <a:xfrm>
            <a:off x="137650" y="206477"/>
            <a:ext cx="9645447" cy="52634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000" b="1" dirty="0">
                <a:solidFill>
                  <a:schemeClr val="tx1"/>
                </a:solidFill>
              </a:rPr>
              <a:t>1. Logistic Regression </a:t>
            </a:r>
            <a:endParaRPr kumimoji="1"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36759A-B583-164E-9BF6-5CC847E8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64" y="4008484"/>
            <a:ext cx="3105931" cy="2191494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2DC6FBF-FAC8-1B49-B88B-4F8D5C47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360867"/>
              </p:ext>
            </p:extLst>
          </p:nvPr>
        </p:nvGraphicFramePr>
        <p:xfrm>
          <a:off x="5098135" y="4522242"/>
          <a:ext cx="2220819" cy="1718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66">
                  <a:extLst>
                    <a:ext uri="{9D8B030D-6E8A-4147-A177-3AD203B41FA5}">
                      <a16:colId xmlns:a16="http://schemas.microsoft.com/office/drawing/2014/main" val="1677452348"/>
                    </a:ext>
                  </a:extLst>
                </a:gridCol>
                <a:gridCol w="1352681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567772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Feature name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Importance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7184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sub_grade_num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0.051635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6998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int_rate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0.034364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42481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acc_open_past_24mths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0.024816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721348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num_rev_tl_bal_gt_0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0.018893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37806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open_rv_24m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0.018343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3036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dti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0.016526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199858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mort_acc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0.012189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604431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mths_since_recent_inq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0.009909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646357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open_acc_6m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0.007792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425875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total_acc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0.006389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2297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62D307D-354D-EA4B-921E-B147A175F28B}"/>
              </a:ext>
            </a:extLst>
          </p:cNvPr>
          <p:cNvSpPr/>
          <p:nvPr/>
        </p:nvSpPr>
        <p:spPr>
          <a:xfrm>
            <a:off x="157314" y="963561"/>
            <a:ext cx="4646653" cy="553556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5368C2-BCB9-B647-8DD7-C928D4CFF95B}"/>
              </a:ext>
            </a:extLst>
          </p:cNvPr>
          <p:cNvSpPr/>
          <p:nvPr/>
        </p:nvSpPr>
        <p:spPr>
          <a:xfrm>
            <a:off x="5028288" y="963561"/>
            <a:ext cx="4646653" cy="553556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8616B5-F888-0C41-AD49-D6F655166159}"/>
              </a:ext>
            </a:extLst>
          </p:cNvPr>
          <p:cNvSpPr/>
          <p:nvPr/>
        </p:nvSpPr>
        <p:spPr>
          <a:xfrm>
            <a:off x="309596" y="1768979"/>
            <a:ext cx="427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4150" indent="-1841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" altLang="ko-KR" dirty="0"/>
              <a:t>Prediction </a:t>
            </a:r>
            <a:r>
              <a:rPr lang="en" altLang="ko-KR" b="1" dirty="0"/>
              <a:t>Accuracy :  66% </a:t>
            </a:r>
            <a:r>
              <a:rPr lang="en" altLang="ko-KR" dirty="0"/>
              <a:t>(</a:t>
            </a:r>
            <a:r>
              <a:rPr lang="en-US" altLang="ko-KR" dirty="0"/>
              <a:t>0.655690569</a:t>
            </a:r>
            <a:r>
              <a:rPr lang="en" altLang="ko-KR" dirty="0"/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440AD2-B030-4245-A204-CC6A06F95B87}"/>
              </a:ext>
            </a:extLst>
          </p:cNvPr>
          <p:cNvSpPr/>
          <p:nvPr/>
        </p:nvSpPr>
        <p:spPr>
          <a:xfrm>
            <a:off x="331384" y="1111051"/>
            <a:ext cx="4330941" cy="452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Model result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A49FD0-EB0C-304D-A9E4-713A66988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952610"/>
              </p:ext>
            </p:extLst>
          </p:nvPr>
        </p:nvGraphicFramePr>
        <p:xfrm>
          <a:off x="1100613" y="2748685"/>
          <a:ext cx="3244644" cy="731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548">
                  <a:extLst>
                    <a:ext uri="{9D8B030D-6E8A-4147-A177-3AD203B41FA5}">
                      <a16:colId xmlns:a16="http://schemas.microsoft.com/office/drawing/2014/main" val="103038901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243977">
                <a:tc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Charged 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Fully Paid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69986"/>
                  </a:ext>
                </a:extLst>
              </a:tr>
              <a:tr h="24397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Charged 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10,491</a:t>
                      </a:r>
                      <a:endParaRPr lang="en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8,110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42481"/>
                  </a:ext>
                </a:extLst>
              </a:tr>
              <a:tr h="2439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Fully Paid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5,661</a:t>
                      </a:r>
                      <a:endParaRPr lang="en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15,734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721348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BB9F9D-BCDB-C14E-9E78-E00E8C489394}"/>
              </a:ext>
            </a:extLst>
          </p:cNvPr>
          <p:cNvSpPr/>
          <p:nvPr/>
        </p:nvSpPr>
        <p:spPr>
          <a:xfrm>
            <a:off x="5178687" y="1111051"/>
            <a:ext cx="4330941" cy="452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Feature Importance  (Top 20)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C1BD9-1142-894B-9509-99EB7054BAB4}"/>
              </a:ext>
            </a:extLst>
          </p:cNvPr>
          <p:cNvSpPr txBox="1"/>
          <p:nvPr/>
        </p:nvSpPr>
        <p:spPr>
          <a:xfrm>
            <a:off x="2295764" y="2411420"/>
            <a:ext cx="148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i="1" dirty="0"/>
              <a:t>Predicted</a:t>
            </a:r>
            <a:endParaRPr kumimoji="1" lang="ko-KR" alt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35335-5DEA-3B4B-B0E1-0D01DDA9CCD1}"/>
              </a:ext>
            </a:extLst>
          </p:cNvPr>
          <p:cNvSpPr txBox="1"/>
          <p:nvPr/>
        </p:nvSpPr>
        <p:spPr>
          <a:xfrm>
            <a:off x="337196" y="3069772"/>
            <a:ext cx="84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400" i="1"/>
            </a:lvl1pPr>
          </a:lstStyle>
          <a:p>
            <a:r>
              <a:rPr lang="en-US" altLang="ko-KR" dirty="0"/>
              <a:t>Actual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9F4ED-BF7B-6D4D-9D2D-E283E923E0FE}"/>
              </a:ext>
            </a:extLst>
          </p:cNvPr>
          <p:cNvSpPr txBox="1"/>
          <p:nvPr/>
        </p:nvSpPr>
        <p:spPr>
          <a:xfrm>
            <a:off x="347623" y="4882777"/>
            <a:ext cx="84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400" i="1"/>
            </a:lvl1pPr>
          </a:lstStyle>
          <a:p>
            <a:r>
              <a:rPr lang="en-US" altLang="ko-KR" dirty="0"/>
              <a:t>[ ROC ] 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F7F2043-5800-964B-BDC4-858F25115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501726"/>
              </p:ext>
            </p:extLst>
          </p:nvPr>
        </p:nvGraphicFramePr>
        <p:xfrm>
          <a:off x="7374226" y="4511195"/>
          <a:ext cx="2220819" cy="1718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66">
                  <a:extLst>
                    <a:ext uri="{9D8B030D-6E8A-4147-A177-3AD203B41FA5}">
                      <a16:colId xmlns:a16="http://schemas.microsoft.com/office/drawing/2014/main" val="1677452348"/>
                    </a:ext>
                  </a:extLst>
                </a:gridCol>
                <a:gridCol w="1352681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567772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Feature name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Importance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7184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home_ownership_MORTGAGE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0.004167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64832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home_ownership_RENT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0.00415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043524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inq_last_6mths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0.003719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574023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term_ 60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0.003069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414103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mths_since_last_delinq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0.002683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45612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fico_range_mean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0.002556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72175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mths_since_rcnt_il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0.002137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27072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installment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0.002063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38741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grade_D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0.001783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6261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il_util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0.001715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484294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EE4A1D9E-C0E4-C24C-8DEA-298CB0FE4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322" y="1794068"/>
            <a:ext cx="3931200" cy="2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6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62FD6E-47FE-A249-89D1-BCD2298D1E70}"/>
              </a:ext>
            </a:extLst>
          </p:cNvPr>
          <p:cNvSpPr/>
          <p:nvPr/>
        </p:nvSpPr>
        <p:spPr>
          <a:xfrm>
            <a:off x="137650" y="206477"/>
            <a:ext cx="9645447" cy="52634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000" b="1" dirty="0">
                <a:solidFill>
                  <a:schemeClr val="tx1"/>
                </a:solidFill>
              </a:rPr>
              <a:t>2. Random Forest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2DC6FBF-FAC8-1B49-B88B-4F8D5C47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916055"/>
              </p:ext>
            </p:extLst>
          </p:nvPr>
        </p:nvGraphicFramePr>
        <p:xfrm>
          <a:off x="5098135" y="4522242"/>
          <a:ext cx="2220819" cy="1718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66">
                  <a:extLst>
                    <a:ext uri="{9D8B030D-6E8A-4147-A177-3AD203B41FA5}">
                      <a16:colId xmlns:a16="http://schemas.microsoft.com/office/drawing/2014/main" val="1677452348"/>
                    </a:ext>
                  </a:extLst>
                </a:gridCol>
                <a:gridCol w="1352681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567772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Feature name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Importance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7184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sub_grade_num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0.251503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6998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int_rate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0.197398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42481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term_ 60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0.095942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721348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fico_range_mean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0.04522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37806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dti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0.040691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3036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avg_cur_bal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0.025149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199858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loan_amnt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0.023303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604431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grade_D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0.022533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646357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installment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0.021106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425875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tot_cur_bal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0.019485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2297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62D307D-354D-EA4B-921E-B147A175F28B}"/>
              </a:ext>
            </a:extLst>
          </p:cNvPr>
          <p:cNvSpPr/>
          <p:nvPr/>
        </p:nvSpPr>
        <p:spPr>
          <a:xfrm>
            <a:off x="157314" y="963561"/>
            <a:ext cx="4646653" cy="553556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5368C2-BCB9-B647-8DD7-C928D4CFF95B}"/>
              </a:ext>
            </a:extLst>
          </p:cNvPr>
          <p:cNvSpPr/>
          <p:nvPr/>
        </p:nvSpPr>
        <p:spPr>
          <a:xfrm>
            <a:off x="5028288" y="963561"/>
            <a:ext cx="4646653" cy="553556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8616B5-F888-0C41-AD49-D6F655166159}"/>
              </a:ext>
            </a:extLst>
          </p:cNvPr>
          <p:cNvSpPr/>
          <p:nvPr/>
        </p:nvSpPr>
        <p:spPr>
          <a:xfrm>
            <a:off x="309596" y="1750507"/>
            <a:ext cx="369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4150" indent="-1841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" altLang="ko-KR" dirty="0"/>
              <a:t>Prediction </a:t>
            </a:r>
            <a:r>
              <a:rPr lang="en" altLang="ko-KR" b="1" dirty="0"/>
              <a:t>Accuracy :  6</a:t>
            </a:r>
            <a:r>
              <a:rPr lang="en-US" altLang="ko-KR" b="1" dirty="0"/>
              <a:t>6</a:t>
            </a:r>
            <a:r>
              <a:rPr lang="en" altLang="ko-KR" b="1" dirty="0"/>
              <a:t>% </a:t>
            </a:r>
            <a:r>
              <a:rPr lang="en" altLang="ko-KR" dirty="0"/>
              <a:t>(</a:t>
            </a:r>
            <a:r>
              <a:rPr lang="en-US" altLang="ko-KR" dirty="0"/>
              <a:t>0.6584</a:t>
            </a:r>
            <a:r>
              <a:rPr lang="en" altLang="ko-KR" dirty="0"/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440AD2-B030-4245-A204-CC6A06F95B87}"/>
              </a:ext>
            </a:extLst>
          </p:cNvPr>
          <p:cNvSpPr/>
          <p:nvPr/>
        </p:nvSpPr>
        <p:spPr>
          <a:xfrm>
            <a:off x="331384" y="1111051"/>
            <a:ext cx="4330941" cy="452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Model result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A49FD0-EB0C-304D-A9E4-713A66988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509983"/>
              </p:ext>
            </p:extLst>
          </p:nvPr>
        </p:nvGraphicFramePr>
        <p:xfrm>
          <a:off x="1091377" y="2748685"/>
          <a:ext cx="3244644" cy="731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548">
                  <a:extLst>
                    <a:ext uri="{9D8B030D-6E8A-4147-A177-3AD203B41FA5}">
                      <a16:colId xmlns:a16="http://schemas.microsoft.com/office/drawing/2014/main" val="103038901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243977">
                <a:tc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Charged 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Fully Paid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69986"/>
                  </a:ext>
                </a:extLst>
              </a:tr>
              <a:tr h="24397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Charged 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11,076</a:t>
                      </a:r>
                      <a:endParaRPr lang="en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7,525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42481"/>
                  </a:ext>
                </a:extLst>
              </a:tr>
              <a:tr h="2439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Fully Paid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6,149</a:t>
                      </a:r>
                      <a:endParaRPr lang="en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15,246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721348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BB9F9D-BCDB-C14E-9E78-E00E8C489394}"/>
              </a:ext>
            </a:extLst>
          </p:cNvPr>
          <p:cNvSpPr/>
          <p:nvPr/>
        </p:nvSpPr>
        <p:spPr>
          <a:xfrm>
            <a:off x="5178687" y="1111051"/>
            <a:ext cx="4330941" cy="452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Feature Importance  (Top 20)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C1BD9-1142-894B-9509-99EB7054BAB4}"/>
              </a:ext>
            </a:extLst>
          </p:cNvPr>
          <p:cNvSpPr txBox="1"/>
          <p:nvPr/>
        </p:nvSpPr>
        <p:spPr>
          <a:xfrm>
            <a:off x="2286528" y="2411420"/>
            <a:ext cx="148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i="1" dirty="0"/>
              <a:t>Predicted</a:t>
            </a:r>
            <a:endParaRPr kumimoji="1" lang="ko-KR" alt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35335-5DEA-3B4B-B0E1-0D01DDA9CCD1}"/>
              </a:ext>
            </a:extLst>
          </p:cNvPr>
          <p:cNvSpPr txBox="1"/>
          <p:nvPr/>
        </p:nvSpPr>
        <p:spPr>
          <a:xfrm>
            <a:off x="327960" y="3069772"/>
            <a:ext cx="84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400" i="1"/>
            </a:lvl1pPr>
          </a:lstStyle>
          <a:p>
            <a:r>
              <a:rPr lang="en-US" altLang="ko-KR" dirty="0"/>
              <a:t>Actual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9F4ED-BF7B-6D4D-9D2D-E283E923E0FE}"/>
              </a:ext>
            </a:extLst>
          </p:cNvPr>
          <p:cNvSpPr txBox="1"/>
          <p:nvPr/>
        </p:nvSpPr>
        <p:spPr>
          <a:xfrm>
            <a:off x="347623" y="4882777"/>
            <a:ext cx="84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400" i="1"/>
            </a:lvl1pPr>
          </a:lstStyle>
          <a:p>
            <a:r>
              <a:rPr lang="en-US" altLang="ko-KR" dirty="0"/>
              <a:t>[ ROC ] 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F7F2043-5800-964B-BDC4-858F25115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989668"/>
              </p:ext>
            </p:extLst>
          </p:nvPr>
        </p:nvGraphicFramePr>
        <p:xfrm>
          <a:off x="7374226" y="4511195"/>
          <a:ext cx="2220819" cy="1718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66">
                  <a:extLst>
                    <a:ext uri="{9D8B030D-6E8A-4147-A177-3AD203B41FA5}">
                      <a16:colId xmlns:a16="http://schemas.microsoft.com/office/drawing/2014/main" val="1677452348"/>
                    </a:ext>
                  </a:extLst>
                </a:gridCol>
                <a:gridCol w="1352681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567772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Feature name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Importance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7184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bc_open_to_buy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0.019101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64832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acc_open_past_24mths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0.018658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043524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annual_inc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0.017255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574023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open_rv_24m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0.013667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414103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mort_acc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0.011724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45612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total_bc_limit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0.011139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72175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mo_sin_old_rev_tl_op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0.010905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27072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max_bal_bc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0.010466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38741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all_util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0.009641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6261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mths_since_recent_bc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0.009224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48429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1584EDF1-16C7-144C-AAB5-2F712607041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54" y="4038850"/>
            <a:ext cx="2728800" cy="1994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0658A91-79C3-B347-AEC7-0ACDBE104B1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78557" y="1766587"/>
            <a:ext cx="3931200" cy="25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4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62FD6E-47FE-A249-89D1-BCD2298D1E70}"/>
              </a:ext>
            </a:extLst>
          </p:cNvPr>
          <p:cNvSpPr/>
          <p:nvPr/>
        </p:nvSpPr>
        <p:spPr>
          <a:xfrm>
            <a:off x="137650" y="206477"/>
            <a:ext cx="9645447" cy="52634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000" b="1" dirty="0">
                <a:solidFill>
                  <a:schemeClr val="tx1"/>
                </a:solidFill>
              </a:rPr>
              <a:t>3. Gradient Boosting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2DC6FBF-FAC8-1B49-B88B-4F8D5C47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650624"/>
              </p:ext>
            </p:extLst>
          </p:nvPr>
        </p:nvGraphicFramePr>
        <p:xfrm>
          <a:off x="5098135" y="4522242"/>
          <a:ext cx="2220819" cy="1718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66">
                  <a:extLst>
                    <a:ext uri="{9D8B030D-6E8A-4147-A177-3AD203B41FA5}">
                      <a16:colId xmlns:a16="http://schemas.microsoft.com/office/drawing/2014/main" val="1677452348"/>
                    </a:ext>
                  </a:extLst>
                </a:gridCol>
                <a:gridCol w="1352681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567772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Feature name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Importance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7184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debt_settlement_flag_Y</a:t>
                      </a:r>
                      <a:endParaRPr lang="en" sz="800" b="0" i="0" u="none" strike="noStrike" kern="12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0.247266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6998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sub_grade_num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0.200338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42481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int_rate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0.162013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721348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term_ 60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0.077196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37806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fico_range_mean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0.034389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3036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dti</a:t>
                      </a:r>
                      <a:endParaRPr lang="en" sz="800" b="0" i="0" u="none" strike="noStrike" kern="12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0.027264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199858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avg_cur_bal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0.019785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604431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loan_amnt</a:t>
                      </a:r>
                      <a:endParaRPr lang="en" sz="800" b="0" i="0" u="none" strike="noStrike" kern="12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0.015419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646357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installment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0.015056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425875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grade_D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0.014087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2297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62D307D-354D-EA4B-921E-B147A175F28B}"/>
              </a:ext>
            </a:extLst>
          </p:cNvPr>
          <p:cNvSpPr/>
          <p:nvPr/>
        </p:nvSpPr>
        <p:spPr>
          <a:xfrm>
            <a:off x="157314" y="963561"/>
            <a:ext cx="4646653" cy="553556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5368C2-BCB9-B647-8DD7-C928D4CFF95B}"/>
              </a:ext>
            </a:extLst>
          </p:cNvPr>
          <p:cNvSpPr/>
          <p:nvPr/>
        </p:nvSpPr>
        <p:spPr>
          <a:xfrm>
            <a:off x="5028288" y="963561"/>
            <a:ext cx="4646653" cy="553556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8616B5-F888-0C41-AD49-D6F655166159}"/>
              </a:ext>
            </a:extLst>
          </p:cNvPr>
          <p:cNvSpPr/>
          <p:nvPr/>
        </p:nvSpPr>
        <p:spPr>
          <a:xfrm>
            <a:off x="309596" y="1750507"/>
            <a:ext cx="381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4150" indent="-1841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" altLang="ko-KR" dirty="0"/>
              <a:t>Prediction </a:t>
            </a:r>
            <a:r>
              <a:rPr lang="en" altLang="ko-KR" b="1" dirty="0"/>
              <a:t>Accuracy :  6</a:t>
            </a:r>
            <a:r>
              <a:rPr lang="en-US" altLang="ko-KR" b="1" dirty="0"/>
              <a:t>6</a:t>
            </a:r>
            <a:r>
              <a:rPr lang="en" altLang="ko-KR" b="1" dirty="0"/>
              <a:t>% </a:t>
            </a:r>
            <a:r>
              <a:rPr lang="en" altLang="ko-KR" dirty="0"/>
              <a:t>(</a:t>
            </a:r>
            <a:r>
              <a:rPr lang="en-US" altLang="ko-KR" dirty="0"/>
              <a:t>0.66095</a:t>
            </a:r>
            <a:r>
              <a:rPr lang="en" altLang="ko-KR" dirty="0"/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440AD2-B030-4245-A204-CC6A06F95B87}"/>
              </a:ext>
            </a:extLst>
          </p:cNvPr>
          <p:cNvSpPr/>
          <p:nvPr/>
        </p:nvSpPr>
        <p:spPr>
          <a:xfrm>
            <a:off x="331384" y="1111051"/>
            <a:ext cx="4330941" cy="452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Model result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A49FD0-EB0C-304D-A9E4-713A66988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94682"/>
              </p:ext>
            </p:extLst>
          </p:nvPr>
        </p:nvGraphicFramePr>
        <p:xfrm>
          <a:off x="1091377" y="2748685"/>
          <a:ext cx="3244644" cy="731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548">
                  <a:extLst>
                    <a:ext uri="{9D8B030D-6E8A-4147-A177-3AD203B41FA5}">
                      <a16:colId xmlns:a16="http://schemas.microsoft.com/office/drawing/2014/main" val="103038901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243977">
                <a:tc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Charged 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Fully Paid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69986"/>
                  </a:ext>
                </a:extLst>
              </a:tr>
              <a:tr h="24397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Charged 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10,754</a:t>
                      </a:r>
                      <a:endParaRPr lang="en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7,675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42481"/>
                  </a:ext>
                </a:extLst>
              </a:tr>
              <a:tr h="2439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Fully Paid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5,887</a:t>
                      </a:r>
                      <a:endParaRPr lang="en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15,684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721348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BB9F9D-BCDB-C14E-9E78-E00E8C489394}"/>
              </a:ext>
            </a:extLst>
          </p:cNvPr>
          <p:cNvSpPr/>
          <p:nvPr/>
        </p:nvSpPr>
        <p:spPr>
          <a:xfrm>
            <a:off x="5178687" y="1111051"/>
            <a:ext cx="4330941" cy="452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Feature Importance  (Top 20)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C1BD9-1142-894B-9509-99EB7054BAB4}"/>
              </a:ext>
            </a:extLst>
          </p:cNvPr>
          <p:cNvSpPr txBox="1"/>
          <p:nvPr/>
        </p:nvSpPr>
        <p:spPr>
          <a:xfrm>
            <a:off x="2286528" y="2411420"/>
            <a:ext cx="148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i="1" dirty="0"/>
              <a:t>Predicted</a:t>
            </a:r>
            <a:endParaRPr kumimoji="1" lang="ko-KR" alt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35335-5DEA-3B4B-B0E1-0D01DDA9CCD1}"/>
              </a:ext>
            </a:extLst>
          </p:cNvPr>
          <p:cNvSpPr txBox="1"/>
          <p:nvPr/>
        </p:nvSpPr>
        <p:spPr>
          <a:xfrm>
            <a:off x="327960" y="3069772"/>
            <a:ext cx="84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400" i="1"/>
            </a:lvl1pPr>
          </a:lstStyle>
          <a:p>
            <a:r>
              <a:rPr lang="en-US" altLang="ko-KR" dirty="0"/>
              <a:t>Actual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9F4ED-BF7B-6D4D-9D2D-E283E923E0FE}"/>
              </a:ext>
            </a:extLst>
          </p:cNvPr>
          <p:cNvSpPr txBox="1"/>
          <p:nvPr/>
        </p:nvSpPr>
        <p:spPr>
          <a:xfrm>
            <a:off x="347623" y="4882777"/>
            <a:ext cx="84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400" i="1"/>
            </a:lvl1pPr>
          </a:lstStyle>
          <a:p>
            <a:r>
              <a:rPr lang="en-US" altLang="ko-KR" dirty="0"/>
              <a:t>[ ROC ] 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F7F2043-5800-964B-BDC4-858F25115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015179"/>
              </p:ext>
            </p:extLst>
          </p:nvPr>
        </p:nvGraphicFramePr>
        <p:xfrm>
          <a:off x="7374226" y="4511195"/>
          <a:ext cx="2220819" cy="1718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66">
                  <a:extLst>
                    <a:ext uri="{9D8B030D-6E8A-4147-A177-3AD203B41FA5}">
                      <a16:colId xmlns:a16="http://schemas.microsoft.com/office/drawing/2014/main" val="1677452348"/>
                    </a:ext>
                  </a:extLst>
                </a:gridCol>
                <a:gridCol w="1352681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567772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Feature name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Importance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7184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bc_open_to_buy</a:t>
                      </a:r>
                      <a:endParaRPr lang="en" sz="800" b="0" i="0" u="none" strike="noStrike" kern="12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0.013557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64832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tot_cur_bal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0.013232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043524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acc_open_past_24mths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0.012603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574023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annual_inc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414103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mort_acc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0.009555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45612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open_rv_24m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0.009128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72175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total_bc_limit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0.007839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27072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mo_sin_old_rev_tl_op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0.007767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38741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max_bal_bc</a:t>
                      </a:r>
                      <a:endParaRPr lang="en" sz="800" b="0" i="0" u="none" strike="noStrike" kern="12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0.00692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6261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total_rev_hi_lim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0.006564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48429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F9AB3583-9BBC-CF4E-B9F7-8FE5096D54E3}"/>
              </a:ext>
            </a:extLst>
          </p:cNvPr>
          <p:cNvGrpSpPr/>
          <p:nvPr/>
        </p:nvGrpSpPr>
        <p:grpSpPr>
          <a:xfrm>
            <a:off x="5326981" y="1766587"/>
            <a:ext cx="3931200" cy="2552400"/>
            <a:chOff x="5326981" y="1766587"/>
            <a:chExt cx="3931200" cy="25524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5355D1A-6E19-D04C-9D48-0EDE9F415FF4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981" y="1766587"/>
              <a:ext cx="3931200" cy="25524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2D69ED4-DEB2-8847-ABD2-80C50D761AD8}"/>
                </a:ext>
              </a:extLst>
            </p:cNvPr>
            <p:cNvSpPr/>
            <p:nvPr/>
          </p:nvSpPr>
          <p:spPr>
            <a:xfrm>
              <a:off x="8403336" y="1775731"/>
              <a:ext cx="310896" cy="1170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31509006-5755-4740-B420-5FFA4E4BDE66}"/>
              </a:ext>
            </a:extLst>
          </p:cNvPr>
          <p:cNvSpPr/>
          <p:nvPr/>
        </p:nvSpPr>
        <p:spPr>
          <a:xfrm>
            <a:off x="6569554" y="4759001"/>
            <a:ext cx="1613864" cy="147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Modifying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3281FF-7A47-C84B-9076-78FEC5A54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271" y="3975799"/>
            <a:ext cx="2794565" cy="1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0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62FD6E-47FE-A249-89D1-BCD2298D1E70}"/>
              </a:ext>
            </a:extLst>
          </p:cNvPr>
          <p:cNvSpPr/>
          <p:nvPr/>
        </p:nvSpPr>
        <p:spPr>
          <a:xfrm>
            <a:off x="137650" y="206477"/>
            <a:ext cx="9645447" cy="52634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" altLang="ko-KR" sz="2000" b="1" dirty="0">
                <a:solidFill>
                  <a:schemeClr val="tx1"/>
                </a:solidFill>
              </a:rPr>
              <a:t>4. </a:t>
            </a:r>
            <a:r>
              <a:rPr kumimoji="1" lang="en" altLang="ko-KR" sz="2000" b="1" dirty="0" err="1">
                <a:solidFill>
                  <a:schemeClr val="tx1"/>
                </a:solidFill>
              </a:rPr>
              <a:t>XGBoost</a:t>
            </a:r>
            <a:endParaRPr kumimoji="1" lang="en" altLang="ko-KR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2DC6FBF-FAC8-1B49-B88B-4F8D5C47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24963"/>
              </p:ext>
            </p:extLst>
          </p:nvPr>
        </p:nvGraphicFramePr>
        <p:xfrm>
          <a:off x="5098135" y="4522242"/>
          <a:ext cx="2220819" cy="1718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66">
                  <a:extLst>
                    <a:ext uri="{9D8B030D-6E8A-4147-A177-3AD203B41FA5}">
                      <a16:colId xmlns:a16="http://schemas.microsoft.com/office/drawing/2014/main" val="1677452348"/>
                    </a:ext>
                  </a:extLst>
                </a:gridCol>
                <a:gridCol w="1352681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567772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Feature name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Importance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7184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int_rate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191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6998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annual_inc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141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42481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mo_sin_old_rev_tl_op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131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721348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dti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130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37806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loan_amnt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3036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installment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110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199858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revol_bal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604431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sub_grade_num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103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646357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avg_cur_bal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425875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total_acc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2297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62D307D-354D-EA4B-921E-B147A175F28B}"/>
              </a:ext>
            </a:extLst>
          </p:cNvPr>
          <p:cNvSpPr/>
          <p:nvPr/>
        </p:nvSpPr>
        <p:spPr>
          <a:xfrm>
            <a:off x="157314" y="963561"/>
            <a:ext cx="4646653" cy="553556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5368C2-BCB9-B647-8DD7-C928D4CFF95B}"/>
              </a:ext>
            </a:extLst>
          </p:cNvPr>
          <p:cNvSpPr/>
          <p:nvPr/>
        </p:nvSpPr>
        <p:spPr>
          <a:xfrm>
            <a:off x="5028288" y="963561"/>
            <a:ext cx="4646653" cy="553556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8616B5-F888-0C41-AD49-D6F655166159}"/>
              </a:ext>
            </a:extLst>
          </p:cNvPr>
          <p:cNvSpPr/>
          <p:nvPr/>
        </p:nvSpPr>
        <p:spPr>
          <a:xfrm>
            <a:off x="309596" y="1750507"/>
            <a:ext cx="369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4150" indent="-1841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" altLang="ko-KR" dirty="0"/>
              <a:t>Prediction </a:t>
            </a:r>
            <a:r>
              <a:rPr lang="en" altLang="ko-KR" b="1" dirty="0"/>
              <a:t>Accuracy :  6</a:t>
            </a:r>
            <a:r>
              <a:rPr lang="en-US" altLang="ko-KR" b="1" dirty="0"/>
              <a:t>7</a:t>
            </a:r>
            <a:r>
              <a:rPr lang="en" altLang="ko-KR" b="1" dirty="0"/>
              <a:t>% </a:t>
            </a:r>
            <a:r>
              <a:rPr lang="en" altLang="ko-KR" dirty="0"/>
              <a:t>(</a:t>
            </a:r>
            <a:r>
              <a:rPr lang="en-US" altLang="ko-KR" dirty="0"/>
              <a:t>0.6656</a:t>
            </a:r>
            <a:r>
              <a:rPr lang="en" altLang="ko-KR" dirty="0"/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440AD2-B030-4245-A204-CC6A06F95B87}"/>
              </a:ext>
            </a:extLst>
          </p:cNvPr>
          <p:cNvSpPr/>
          <p:nvPr/>
        </p:nvSpPr>
        <p:spPr>
          <a:xfrm>
            <a:off x="331384" y="1111051"/>
            <a:ext cx="4330941" cy="452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Model result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A49FD0-EB0C-304D-A9E4-713A66988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875403"/>
              </p:ext>
            </p:extLst>
          </p:nvPr>
        </p:nvGraphicFramePr>
        <p:xfrm>
          <a:off x="1091377" y="2748685"/>
          <a:ext cx="3244644" cy="731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548">
                  <a:extLst>
                    <a:ext uri="{9D8B030D-6E8A-4147-A177-3AD203B41FA5}">
                      <a16:colId xmlns:a16="http://schemas.microsoft.com/office/drawing/2014/main" val="103038901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243977">
                <a:tc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Charged 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Fully Paid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69986"/>
                  </a:ext>
                </a:extLst>
              </a:tr>
              <a:tr h="24397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Charged 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11,331</a:t>
                      </a:r>
                      <a:endParaRPr lang="en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7,270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42481"/>
                  </a:ext>
                </a:extLst>
              </a:tr>
              <a:tr h="2439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Fully Paid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6,106</a:t>
                      </a:r>
                      <a:endParaRPr lang="en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15,289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721348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BB9F9D-BCDB-C14E-9E78-E00E8C489394}"/>
              </a:ext>
            </a:extLst>
          </p:cNvPr>
          <p:cNvSpPr/>
          <p:nvPr/>
        </p:nvSpPr>
        <p:spPr>
          <a:xfrm>
            <a:off x="5178687" y="1111051"/>
            <a:ext cx="4330941" cy="452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Feature Importance  (Top 20)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C1BD9-1142-894B-9509-99EB7054BAB4}"/>
              </a:ext>
            </a:extLst>
          </p:cNvPr>
          <p:cNvSpPr txBox="1"/>
          <p:nvPr/>
        </p:nvSpPr>
        <p:spPr>
          <a:xfrm>
            <a:off x="2286528" y="2411420"/>
            <a:ext cx="148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i="1" dirty="0"/>
              <a:t>Predicted</a:t>
            </a:r>
            <a:endParaRPr kumimoji="1" lang="ko-KR" alt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35335-5DEA-3B4B-B0E1-0D01DDA9CCD1}"/>
              </a:ext>
            </a:extLst>
          </p:cNvPr>
          <p:cNvSpPr txBox="1"/>
          <p:nvPr/>
        </p:nvSpPr>
        <p:spPr>
          <a:xfrm>
            <a:off x="327960" y="3069772"/>
            <a:ext cx="84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400" i="1"/>
            </a:lvl1pPr>
          </a:lstStyle>
          <a:p>
            <a:r>
              <a:rPr lang="en-US" altLang="ko-KR" dirty="0"/>
              <a:t>Actual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9F4ED-BF7B-6D4D-9D2D-E283E923E0FE}"/>
              </a:ext>
            </a:extLst>
          </p:cNvPr>
          <p:cNvSpPr txBox="1"/>
          <p:nvPr/>
        </p:nvSpPr>
        <p:spPr>
          <a:xfrm>
            <a:off x="347623" y="4882777"/>
            <a:ext cx="84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400" i="1"/>
            </a:lvl1pPr>
          </a:lstStyle>
          <a:p>
            <a:r>
              <a:rPr lang="en-US" altLang="ko-KR" dirty="0"/>
              <a:t>[ ROC ] 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F7F2043-5800-964B-BDC4-858F25115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641833"/>
              </p:ext>
            </p:extLst>
          </p:nvPr>
        </p:nvGraphicFramePr>
        <p:xfrm>
          <a:off x="7374226" y="4511195"/>
          <a:ext cx="2220819" cy="1718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66">
                  <a:extLst>
                    <a:ext uri="{9D8B030D-6E8A-4147-A177-3AD203B41FA5}">
                      <a16:colId xmlns:a16="http://schemas.microsoft.com/office/drawing/2014/main" val="1677452348"/>
                    </a:ext>
                  </a:extLst>
                </a:gridCol>
                <a:gridCol w="1352681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567772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Feature name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Importance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7184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mo_sin_old_il_acct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64832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mths_since_last_delinq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043524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num_rev_tl_bal_gt_0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574023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il_util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414103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bc_util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45612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total_bal_il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72175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max_bal_bc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27072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total_rev_hi_lim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38741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mths_since_recent_bc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6261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term_ 60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48429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5A99A5E-7DF1-0A4C-8EC2-BC3D7897088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20" y="4071071"/>
            <a:ext cx="2826000" cy="1994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6507E7-4007-2D47-A037-947D9241F41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34884" y="1700190"/>
            <a:ext cx="3931200" cy="25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44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62FD6E-47FE-A249-89D1-BCD2298D1E70}"/>
              </a:ext>
            </a:extLst>
          </p:cNvPr>
          <p:cNvSpPr/>
          <p:nvPr/>
        </p:nvSpPr>
        <p:spPr>
          <a:xfrm>
            <a:off x="137650" y="206477"/>
            <a:ext cx="9645447" cy="52634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000" b="1" dirty="0">
                <a:solidFill>
                  <a:schemeClr val="tx1"/>
                </a:solidFill>
              </a:rPr>
              <a:t>5. Support Vector Machine (Linear)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2DC6FBF-FAC8-1B49-B88B-4F8D5C47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296731"/>
              </p:ext>
            </p:extLst>
          </p:nvPr>
        </p:nvGraphicFramePr>
        <p:xfrm>
          <a:off x="5098135" y="4522242"/>
          <a:ext cx="2220819" cy="1718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66">
                  <a:extLst>
                    <a:ext uri="{9D8B030D-6E8A-4147-A177-3AD203B41FA5}">
                      <a16:colId xmlns:a16="http://schemas.microsoft.com/office/drawing/2014/main" val="1677452348"/>
                    </a:ext>
                  </a:extLst>
                </a:gridCol>
                <a:gridCol w="1352681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567772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Feature name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Importance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7184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sub_grade_num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0.015821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6998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int_rate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0.011796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42481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dti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0.00575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721348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mths_since_recent_inq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0.005346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37806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acc_open_past_24mths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0.004304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3036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open_rv_24m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0.003219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199858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pct_tl_nvr_dlq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0.002073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604431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num_rev_tl_bal_gt_0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0.001904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646357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open_acc_6m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0.001289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425875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mths_since_rcnt_il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0.001136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2297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62D307D-354D-EA4B-921E-B147A175F28B}"/>
              </a:ext>
            </a:extLst>
          </p:cNvPr>
          <p:cNvSpPr/>
          <p:nvPr/>
        </p:nvSpPr>
        <p:spPr>
          <a:xfrm>
            <a:off x="157314" y="963561"/>
            <a:ext cx="4646653" cy="553556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5368C2-BCB9-B647-8DD7-C928D4CFF95B}"/>
              </a:ext>
            </a:extLst>
          </p:cNvPr>
          <p:cNvSpPr/>
          <p:nvPr/>
        </p:nvSpPr>
        <p:spPr>
          <a:xfrm>
            <a:off x="5028288" y="963561"/>
            <a:ext cx="4646653" cy="553556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8616B5-F888-0C41-AD49-D6F655166159}"/>
              </a:ext>
            </a:extLst>
          </p:cNvPr>
          <p:cNvSpPr/>
          <p:nvPr/>
        </p:nvSpPr>
        <p:spPr>
          <a:xfrm>
            <a:off x="309596" y="1750507"/>
            <a:ext cx="369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4150" indent="-1841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" altLang="ko-KR" dirty="0"/>
              <a:t>Prediction </a:t>
            </a:r>
            <a:r>
              <a:rPr lang="en" altLang="ko-KR" b="1" dirty="0"/>
              <a:t>Accuracy :  </a:t>
            </a:r>
            <a:r>
              <a:rPr lang="en-US" altLang="ko-KR" b="1" dirty="0"/>
              <a:t>56</a:t>
            </a:r>
            <a:r>
              <a:rPr lang="en" altLang="ko-KR" b="1" dirty="0"/>
              <a:t>% </a:t>
            </a:r>
            <a:r>
              <a:rPr lang="en" altLang="ko-KR" dirty="0"/>
              <a:t>(</a:t>
            </a:r>
            <a:r>
              <a:rPr lang="en-US" altLang="ko-KR" dirty="0"/>
              <a:t>0.5569</a:t>
            </a:r>
            <a:r>
              <a:rPr lang="en" altLang="ko-KR" dirty="0"/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440AD2-B030-4245-A204-CC6A06F95B87}"/>
              </a:ext>
            </a:extLst>
          </p:cNvPr>
          <p:cNvSpPr/>
          <p:nvPr/>
        </p:nvSpPr>
        <p:spPr>
          <a:xfrm>
            <a:off x="331384" y="1111051"/>
            <a:ext cx="4330941" cy="452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Model result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A49FD0-EB0C-304D-A9E4-713A66988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799100"/>
              </p:ext>
            </p:extLst>
          </p:nvPr>
        </p:nvGraphicFramePr>
        <p:xfrm>
          <a:off x="1091377" y="2748685"/>
          <a:ext cx="3244644" cy="731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548">
                  <a:extLst>
                    <a:ext uri="{9D8B030D-6E8A-4147-A177-3AD203B41FA5}">
                      <a16:colId xmlns:a16="http://schemas.microsoft.com/office/drawing/2014/main" val="103038901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243977">
                <a:tc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Charged 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Fully Paid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69986"/>
                  </a:ext>
                </a:extLst>
              </a:tr>
              <a:tr h="24397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Charged 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4,125</a:t>
                      </a:r>
                      <a:endParaRPr lang="en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14,476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42481"/>
                  </a:ext>
                </a:extLst>
              </a:tr>
              <a:tr h="2439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Fully Paid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3,248</a:t>
                      </a:r>
                      <a:endParaRPr lang="en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18,147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721348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BB9F9D-BCDB-C14E-9E78-E00E8C489394}"/>
              </a:ext>
            </a:extLst>
          </p:cNvPr>
          <p:cNvSpPr/>
          <p:nvPr/>
        </p:nvSpPr>
        <p:spPr>
          <a:xfrm>
            <a:off x="5178687" y="1111051"/>
            <a:ext cx="4330941" cy="452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Feature Importance  (Top 20)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C1BD9-1142-894B-9509-99EB7054BAB4}"/>
              </a:ext>
            </a:extLst>
          </p:cNvPr>
          <p:cNvSpPr txBox="1"/>
          <p:nvPr/>
        </p:nvSpPr>
        <p:spPr>
          <a:xfrm>
            <a:off x="2286528" y="2411420"/>
            <a:ext cx="148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i="1" dirty="0"/>
              <a:t>Predicted</a:t>
            </a:r>
            <a:endParaRPr kumimoji="1" lang="ko-KR" alt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35335-5DEA-3B4B-B0E1-0D01DDA9CCD1}"/>
              </a:ext>
            </a:extLst>
          </p:cNvPr>
          <p:cNvSpPr txBox="1"/>
          <p:nvPr/>
        </p:nvSpPr>
        <p:spPr>
          <a:xfrm>
            <a:off x="327960" y="3069772"/>
            <a:ext cx="84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400" i="1"/>
            </a:lvl1pPr>
          </a:lstStyle>
          <a:p>
            <a:r>
              <a:rPr lang="en-US" altLang="ko-KR" dirty="0"/>
              <a:t>Actual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9F4ED-BF7B-6D4D-9D2D-E283E923E0FE}"/>
              </a:ext>
            </a:extLst>
          </p:cNvPr>
          <p:cNvSpPr txBox="1"/>
          <p:nvPr/>
        </p:nvSpPr>
        <p:spPr>
          <a:xfrm>
            <a:off x="347623" y="4882777"/>
            <a:ext cx="84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400" i="1"/>
            </a:lvl1pPr>
          </a:lstStyle>
          <a:p>
            <a:r>
              <a:rPr lang="en-US" altLang="ko-KR" dirty="0"/>
              <a:t>[ ROC ] 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F7F2043-5800-964B-BDC4-858F25115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175328"/>
              </p:ext>
            </p:extLst>
          </p:nvPr>
        </p:nvGraphicFramePr>
        <p:xfrm>
          <a:off x="7374226" y="4511195"/>
          <a:ext cx="2220819" cy="1718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66">
                  <a:extLst>
                    <a:ext uri="{9D8B030D-6E8A-4147-A177-3AD203B41FA5}">
                      <a16:colId xmlns:a16="http://schemas.microsoft.com/office/drawing/2014/main" val="1677452348"/>
                    </a:ext>
                  </a:extLst>
                </a:gridCol>
                <a:gridCol w="1352681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567772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Feature name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Importance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7184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installment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0.001091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64832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il_util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043524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fico_range_mean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0.001047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574023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mths_since_last_delinq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0.001031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414103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mths_since_recent_bc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0.000968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45612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percent_bc_gt_75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0.000886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72175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inq_last_6mths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0.000868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27072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mort_acc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0.00084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38741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all_util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0.000655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6261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total_acc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0.000649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48429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1DD0375-A24B-C04B-8911-43B151643A7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54" y="3914307"/>
            <a:ext cx="2826000" cy="199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DEC7CA-0314-D840-8F21-FD3C09F6282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71873" y="1739107"/>
            <a:ext cx="3931200" cy="25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2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62FD6E-47FE-A249-89D1-BCD2298D1E70}"/>
              </a:ext>
            </a:extLst>
          </p:cNvPr>
          <p:cNvSpPr/>
          <p:nvPr/>
        </p:nvSpPr>
        <p:spPr>
          <a:xfrm>
            <a:off x="137650" y="206477"/>
            <a:ext cx="9645447" cy="52634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000" b="1" dirty="0">
                <a:solidFill>
                  <a:schemeClr val="tx1"/>
                </a:solidFill>
              </a:rPr>
              <a:t>6. Naive Bayes (</a:t>
            </a:r>
            <a:r>
              <a:rPr kumimoji="1" lang="en-US" altLang="ko-KR" sz="2000" b="1" dirty="0" err="1">
                <a:solidFill>
                  <a:schemeClr val="tx1"/>
                </a:solidFill>
              </a:rPr>
              <a:t>GaussianNB</a:t>
            </a:r>
            <a:r>
              <a:rPr kumimoji="1"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2D307D-354D-EA4B-921E-B147A175F28B}"/>
              </a:ext>
            </a:extLst>
          </p:cNvPr>
          <p:cNvSpPr/>
          <p:nvPr/>
        </p:nvSpPr>
        <p:spPr>
          <a:xfrm>
            <a:off x="157314" y="963561"/>
            <a:ext cx="4646653" cy="553556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5368C2-BCB9-B647-8DD7-C928D4CFF95B}"/>
              </a:ext>
            </a:extLst>
          </p:cNvPr>
          <p:cNvSpPr/>
          <p:nvPr/>
        </p:nvSpPr>
        <p:spPr>
          <a:xfrm>
            <a:off x="5028288" y="963561"/>
            <a:ext cx="4646653" cy="553556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8616B5-F888-0C41-AD49-D6F655166159}"/>
              </a:ext>
            </a:extLst>
          </p:cNvPr>
          <p:cNvSpPr/>
          <p:nvPr/>
        </p:nvSpPr>
        <p:spPr>
          <a:xfrm>
            <a:off x="309596" y="1750507"/>
            <a:ext cx="404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4150" indent="-1841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" altLang="ko-KR" dirty="0"/>
              <a:t>Prediction </a:t>
            </a:r>
            <a:r>
              <a:rPr lang="en" altLang="ko-KR" b="1" dirty="0"/>
              <a:t>Accuracy :  </a:t>
            </a:r>
            <a:r>
              <a:rPr lang="en-US" altLang="ko-KR" b="1" dirty="0"/>
              <a:t>58</a:t>
            </a:r>
            <a:r>
              <a:rPr lang="en" altLang="ko-KR" b="1" dirty="0"/>
              <a:t>% </a:t>
            </a:r>
            <a:r>
              <a:rPr lang="en" altLang="ko-KR" dirty="0"/>
              <a:t>(</a:t>
            </a:r>
            <a:r>
              <a:rPr lang="en-US" altLang="ko-KR" dirty="0"/>
              <a:t>0.5844084</a:t>
            </a:r>
            <a:r>
              <a:rPr lang="en" altLang="ko-KR" dirty="0"/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440AD2-B030-4245-A204-CC6A06F95B87}"/>
              </a:ext>
            </a:extLst>
          </p:cNvPr>
          <p:cNvSpPr/>
          <p:nvPr/>
        </p:nvSpPr>
        <p:spPr>
          <a:xfrm>
            <a:off x="331384" y="1111051"/>
            <a:ext cx="4330941" cy="452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Model result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A49FD0-EB0C-304D-A9E4-713A66988993}"/>
              </a:ext>
            </a:extLst>
          </p:cNvPr>
          <p:cNvGraphicFramePr>
            <a:graphicFrameLocks noGrp="1"/>
          </p:cNvGraphicFramePr>
          <p:nvPr/>
        </p:nvGraphicFramePr>
        <p:xfrm>
          <a:off x="1091377" y="2748685"/>
          <a:ext cx="3244644" cy="731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548">
                  <a:extLst>
                    <a:ext uri="{9D8B030D-6E8A-4147-A177-3AD203B41FA5}">
                      <a16:colId xmlns:a16="http://schemas.microsoft.com/office/drawing/2014/main" val="103038901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243977">
                <a:tc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Charged 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Fully Paid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69986"/>
                  </a:ext>
                </a:extLst>
              </a:tr>
              <a:tr h="24397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Charged 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dirty="0"/>
                        <a:t>14,270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dirty="0"/>
                        <a:t>4,331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42481"/>
                  </a:ext>
                </a:extLst>
              </a:tr>
              <a:tr h="2439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Fully Paid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dirty="0"/>
                        <a:t>12,291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dirty="0"/>
                        <a:t>9,104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721348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BB9F9D-BCDB-C14E-9E78-E00E8C489394}"/>
              </a:ext>
            </a:extLst>
          </p:cNvPr>
          <p:cNvSpPr/>
          <p:nvPr/>
        </p:nvSpPr>
        <p:spPr>
          <a:xfrm>
            <a:off x="5178687" y="1111051"/>
            <a:ext cx="4330941" cy="452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Feature Importance  (Top 20)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C1BD9-1142-894B-9509-99EB7054BAB4}"/>
              </a:ext>
            </a:extLst>
          </p:cNvPr>
          <p:cNvSpPr txBox="1"/>
          <p:nvPr/>
        </p:nvSpPr>
        <p:spPr>
          <a:xfrm>
            <a:off x="2286528" y="2411420"/>
            <a:ext cx="148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i="1" dirty="0"/>
              <a:t>Predicted</a:t>
            </a:r>
            <a:endParaRPr kumimoji="1" lang="ko-KR" alt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35335-5DEA-3B4B-B0E1-0D01DDA9CCD1}"/>
              </a:ext>
            </a:extLst>
          </p:cNvPr>
          <p:cNvSpPr txBox="1"/>
          <p:nvPr/>
        </p:nvSpPr>
        <p:spPr>
          <a:xfrm>
            <a:off x="327960" y="3069772"/>
            <a:ext cx="84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400" i="1"/>
            </a:lvl1pPr>
          </a:lstStyle>
          <a:p>
            <a:r>
              <a:rPr lang="en-US" altLang="ko-KR" dirty="0"/>
              <a:t>Actual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9F4ED-BF7B-6D4D-9D2D-E283E923E0FE}"/>
              </a:ext>
            </a:extLst>
          </p:cNvPr>
          <p:cNvSpPr txBox="1"/>
          <p:nvPr/>
        </p:nvSpPr>
        <p:spPr>
          <a:xfrm>
            <a:off x="347623" y="4882777"/>
            <a:ext cx="84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400" i="1"/>
            </a:lvl1pPr>
          </a:lstStyle>
          <a:p>
            <a:r>
              <a:rPr lang="en-US" altLang="ko-KR" dirty="0"/>
              <a:t>[ ROC ]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168C4E-FA5A-A74C-BEEF-A16D2298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62" y="3903000"/>
            <a:ext cx="2822400" cy="199143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2519A2-17B4-BE40-AEE3-345815F9D887}"/>
              </a:ext>
            </a:extLst>
          </p:cNvPr>
          <p:cNvSpPr/>
          <p:nvPr/>
        </p:nvSpPr>
        <p:spPr>
          <a:xfrm>
            <a:off x="5738030" y="2422583"/>
            <a:ext cx="3285897" cy="29608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 err="1">
                <a:solidFill>
                  <a:schemeClr val="tx1"/>
                </a:solidFill>
              </a:rPr>
              <a:t>GaussianNB</a:t>
            </a:r>
            <a:r>
              <a:rPr kumimoji="1" lang="en-US" altLang="ko-KR" sz="1600" b="1" dirty="0">
                <a:solidFill>
                  <a:schemeClr val="tx1"/>
                </a:solidFill>
              </a:rPr>
              <a:t> Doesn’t have </a:t>
            </a:r>
          </a:p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Feature Importance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20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62FD6E-47FE-A249-89D1-BCD2298D1E70}"/>
              </a:ext>
            </a:extLst>
          </p:cNvPr>
          <p:cNvSpPr/>
          <p:nvPr/>
        </p:nvSpPr>
        <p:spPr>
          <a:xfrm>
            <a:off x="137650" y="206477"/>
            <a:ext cx="9645447" cy="52634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000" b="1" dirty="0">
                <a:solidFill>
                  <a:schemeClr val="tx1"/>
                </a:solidFill>
              </a:rPr>
              <a:t>7. Neural Net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2DC6FBF-FAC8-1B49-B88B-4F8D5C47A215}"/>
              </a:ext>
            </a:extLst>
          </p:cNvPr>
          <p:cNvGraphicFramePr>
            <a:graphicFrameLocks noGrp="1"/>
          </p:cNvGraphicFramePr>
          <p:nvPr/>
        </p:nvGraphicFramePr>
        <p:xfrm>
          <a:off x="5098135" y="4522242"/>
          <a:ext cx="2220819" cy="1718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66">
                  <a:extLst>
                    <a:ext uri="{9D8B030D-6E8A-4147-A177-3AD203B41FA5}">
                      <a16:colId xmlns:a16="http://schemas.microsoft.com/office/drawing/2014/main" val="1677452348"/>
                    </a:ext>
                  </a:extLst>
                </a:gridCol>
                <a:gridCol w="1352681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567772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Feature name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Importance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7184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debt_settlement_flag_Y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0.247266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6998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sub_grade_num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0.200338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42481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int_rate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0.162013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721348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term_ 60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0.077196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37806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fico_range_mean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0.034389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3036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dti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0.027264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199858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avg_cur_bal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0.019785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604431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loan_amnt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0.015419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646357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installment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0.015056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425875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grade_D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0.014087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2297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62D307D-354D-EA4B-921E-B147A175F28B}"/>
              </a:ext>
            </a:extLst>
          </p:cNvPr>
          <p:cNvSpPr/>
          <p:nvPr/>
        </p:nvSpPr>
        <p:spPr>
          <a:xfrm>
            <a:off x="157314" y="963561"/>
            <a:ext cx="4646653" cy="553556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5368C2-BCB9-B647-8DD7-C928D4CFF95B}"/>
              </a:ext>
            </a:extLst>
          </p:cNvPr>
          <p:cNvSpPr/>
          <p:nvPr/>
        </p:nvSpPr>
        <p:spPr>
          <a:xfrm>
            <a:off x="5028288" y="963561"/>
            <a:ext cx="4646653" cy="553556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8616B5-F888-0C41-AD49-D6F655166159}"/>
              </a:ext>
            </a:extLst>
          </p:cNvPr>
          <p:cNvSpPr/>
          <p:nvPr/>
        </p:nvSpPr>
        <p:spPr>
          <a:xfrm>
            <a:off x="309596" y="1750507"/>
            <a:ext cx="369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4150" indent="-1841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" altLang="ko-KR" dirty="0"/>
              <a:t>Prediction </a:t>
            </a:r>
            <a:r>
              <a:rPr lang="en" altLang="ko-KR" b="1" dirty="0"/>
              <a:t>Accuracy :  47% </a:t>
            </a:r>
            <a:r>
              <a:rPr lang="en" altLang="ko-KR" dirty="0"/>
              <a:t>(</a:t>
            </a:r>
            <a:r>
              <a:rPr lang="en-US" altLang="ko-KR" dirty="0"/>
              <a:t>0.4690</a:t>
            </a:r>
            <a:r>
              <a:rPr lang="en" altLang="ko-KR" dirty="0"/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440AD2-B030-4245-A204-CC6A06F95B87}"/>
              </a:ext>
            </a:extLst>
          </p:cNvPr>
          <p:cNvSpPr/>
          <p:nvPr/>
        </p:nvSpPr>
        <p:spPr>
          <a:xfrm>
            <a:off x="331384" y="1111051"/>
            <a:ext cx="4330941" cy="452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Model result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A49FD0-EB0C-304D-A9E4-713A66988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197468"/>
              </p:ext>
            </p:extLst>
          </p:nvPr>
        </p:nvGraphicFramePr>
        <p:xfrm>
          <a:off x="1091377" y="2748685"/>
          <a:ext cx="3244644" cy="731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548">
                  <a:extLst>
                    <a:ext uri="{9D8B030D-6E8A-4147-A177-3AD203B41FA5}">
                      <a16:colId xmlns:a16="http://schemas.microsoft.com/office/drawing/2014/main" val="103038901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243977">
                <a:tc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Charged 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Fully Paid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69986"/>
                  </a:ext>
                </a:extLst>
              </a:tr>
              <a:tr h="24397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Charged 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18,506</a:t>
                      </a:r>
                      <a:endParaRPr lang="en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95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42481"/>
                  </a:ext>
                </a:extLst>
              </a:tr>
              <a:tr h="2439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Fully Paid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21,144</a:t>
                      </a:r>
                      <a:endParaRPr lang="en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251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721348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BB9F9D-BCDB-C14E-9E78-E00E8C489394}"/>
              </a:ext>
            </a:extLst>
          </p:cNvPr>
          <p:cNvSpPr/>
          <p:nvPr/>
        </p:nvSpPr>
        <p:spPr>
          <a:xfrm>
            <a:off x="5178687" y="1111051"/>
            <a:ext cx="4330941" cy="452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Feature Importance  (Top 20)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C1BD9-1142-894B-9509-99EB7054BAB4}"/>
              </a:ext>
            </a:extLst>
          </p:cNvPr>
          <p:cNvSpPr txBox="1"/>
          <p:nvPr/>
        </p:nvSpPr>
        <p:spPr>
          <a:xfrm>
            <a:off x="2286528" y="2411420"/>
            <a:ext cx="148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i="1" dirty="0"/>
              <a:t>Predicted</a:t>
            </a:r>
            <a:endParaRPr kumimoji="1" lang="ko-KR" alt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35335-5DEA-3B4B-B0E1-0D01DDA9CCD1}"/>
              </a:ext>
            </a:extLst>
          </p:cNvPr>
          <p:cNvSpPr txBox="1"/>
          <p:nvPr/>
        </p:nvSpPr>
        <p:spPr>
          <a:xfrm>
            <a:off x="327960" y="3069772"/>
            <a:ext cx="84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400" i="1"/>
            </a:lvl1pPr>
          </a:lstStyle>
          <a:p>
            <a:r>
              <a:rPr lang="en-US" altLang="ko-KR" dirty="0"/>
              <a:t>Actual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9F4ED-BF7B-6D4D-9D2D-E283E923E0FE}"/>
              </a:ext>
            </a:extLst>
          </p:cNvPr>
          <p:cNvSpPr txBox="1"/>
          <p:nvPr/>
        </p:nvSpPr>
        <p:spPr>
          <a:xfrm>
            <a:off x="347623" y="4882777"/>
            <a:ext cx="84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400" i="1"/>
            </a:lvl1pPr>
          </a:lstStyle>
          <a:p>
            <a:r>
              <a:rPr lang="en-US" altLang="ko-KR" dirty="0"/>
              <a:t>[ ROC ] 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F7F2043-5800-964B-BDC4-858F25115721}"/>
              </a:ext>
            </a:extLst>
          </p:cNvPr>
          <p:cNvGraphicFramePr>
            <a:graphicFrameLocks noGrp="1"/>
          </p:cNvGraphicFramePr>
          <p:nvPr/>
        </p:nvGraphicFramePr>
        <p:xfrm>
          <a:off x="7374226" y="4511195"/>
          <a:ext cx="2220819" cy="1718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66">
                  <a:extLst>
                    <a:ext uri="{9D8B030D-6E8A-4147-A177-3AD203B41FA5}">
                      <a16:colId xmlns:a16="http://schemas.microsoft.com/office/drawing/2014/main" val="1677452348"/>
                    </a:ext>
                  </a:extLst>
                </a:gridCol>
                <a:gridCol w="1352681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567772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Feature name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Importance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7184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bc_open_to_buy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0.013557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64832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tot_cur_bal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0.013232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043524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acc_open_past_24mths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0.012603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574023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annual_inc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414103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mort_acc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0.009555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45612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open_rv_24m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0.009128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72175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total_bc_limit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0.007839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27072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mo_sin_old_rev_tl_op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0.007767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38741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max_bal_bc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0.00692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6261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total_rev_hi_lim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0.006564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48429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068FD9B-27D9-FE48-BF7F-DC09669B217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25380" y="1689267"/>
            <a:ext cx="3931200" cy="255227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865EEEF-374E-4A47-9FA9-AACA4F16B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90" y="4081471"/>
            <a:ext cx="2795821" cy="1972686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C9E079E5-EBF1-804E-AABE-356E6FD9E2BC}"/>
              </a:ext>
            </a:extLst>
          </p:cNvPr>
          <p:cNvSpPr/>
          <p:nvPr/>
        </p:nvSpPr>
        <p:spPr>
          <a:xfrm>
            <a:off x="6671203" y="3597343"/>
            <a:ext cx="1613864" cy="147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Modifying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67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218BA3B-DA75-2347-8738-AB6C732853BB}"/>
              </a:ext>
            </a:extLst>
          </p:cNvPr>
          <p:cNvSpPr/>
          <p:nvPr/>
        </p:nvSpPr>
        <p:spPr>
          <a:xfrm>
            <a:off x="137650" y="206477"/>
            <a:ext cx="9645447" cy="52634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000" b="1" dirty="0">
                <a:solidFill>
                  <a:schemeClr val="tx1"/>
                </a:solidFill>
              </a:rPr>
              <a:t>[</a:t>
            </a:r>
            <a:r>
              <a:rPr kumimoji="1" lang="ko-KR" altLang="en-US" sz="2000" b="1" dirty="0">
                <a:solidFill>
                  <a:schemeClr val="tx1"/>
                </a:solidFill>
              </a:rPr>
              <a:t> </a:t>
            </a:r>
            <a:r>
              <a:rPr kumimoji="1" lang="en-US" altLang="ko-KR" sz="2000" b="1" dirty="0">
                <a:solidFill>
                  <a:schemeClr val="tx1"/>
                </a:solidFill>
              </a:rPr>
              <a:t>Stacking Model ]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DABF99C-DC8A-FC4B-8531-E28811D492A1}"/>
              </a:ext>
            </a:extLst>
          </p:cNvPr>
          <p:cNvGraphicFramePr>
            <a:graphicFrameLocks noGrp="1"/>
          </p:cNvGraphicFramePr>
          <p:nvPr/>
        </p:nvGraphicFramePr>
        <p:xfrm>
          <a:off x="5098135" y="4522242"/>
          <a:ext cx="2220819" cy="1718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66">
                  <a:extLst>
                    <a:ext uri="{9D8B030D-6E8A-4147-A177-3AD203B41FA5}">
                      <a16:colId xmlns:a16="http://schemas.microsoft.com/office/drawing/2014/main" val="1677452348"/>
                    </a:ext>
                  </a:extLst>
                </a:gridCol>
                <a:gridCol w="1352681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567772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Feature name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Importance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7184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debt_settlement_flag_Y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0.247266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6998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sub_grade_num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0.200338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42481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int_rate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0.162013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721348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term_ 60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0.077196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37806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fico_range_mean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0.034389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3036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dti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0.027264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199858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avg_cur_bal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0.019785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604431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loan_amnt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0.015419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646357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installment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0.015056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425875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grade_D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0.014087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22970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AA383D6-1948-A344-8C3D-C2F2B420AA01}"/>
              </a:ext>
            </a:extLst>
          </p:cNvPr>
          <p:cNvSpPr/>
          <p:nvPr/>
        </p:nvSpPr>
        <p:spPr>
          <a:xfrm>
            <a:off x="157314" y="963561"/>
            <a:ext cx="4646653" cy="553556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9C2833-8B37-2947-8AF5-D6D00A6C1A0C}"/>
              </a:ext>
            </a:extLst>
          </p:cNvPr>
          <p:cNvSpPr/>
          <p:nvPr/>
        </p:nvSpPr>
        <p:spPr>
          <a:xfrm>
            <a:off x="5028288" y="963561"/>
            <a:ext cx="4646653" cy="553556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7AE123-2B91-5C40-9A6B-C52DB1EB6E6B}"/>
              </a:ext>
            </a:extLst>
          </p:cNvPr>
          <p:cNvSpPr/>
          <p:nvPr/>
        </p:nvSpPr>
        <p:spPr>
          <a:xfrm>
            <a:off x="309596" y="1750507"/>
            <a:ext cx="392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4150" indent="-1841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" altLang="ko-KR" dirty="0"/>
              <a:t>Prediction </a:t>
            </a:r>
            <a:r>
              <a:rPr lang="en" altLang="ko-KR" b="1" dirty="0"/>
              <a:t>Accuracy :  67% </a:t>
            </a:r>
            <a:r>
              <a:rPr lang="en" altLang="ko-KR" dirty="0"/>
              <a:t>(</a:t>
            </a:r>
            <a:r>
              <a:rPr lang="en-US" altLang="ko-KR" dirty="0"/>
              <a:t>0.668025</a:t>
            </a:r>
            <a:r>
              <a:rPr lang="en" altLang="ko-KR" dirty="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1F33E9-2BC3-144C-8E31-4518FC3F47BB}"/>
              </a:ext>
            </a:extLst>
          </p:cNvPr>
          <p:cNvSpPr/>
          <p:nvPr/>
        </p:nvSpPr>
        <p:spPr>
          <a:xfrm>
            <a:off x="331384" y="1111051"/>
            <a:ext cx="4330941" cy="452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Model result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A9EB03B-7352-884F-85B4-D1F67FA08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317692"/>
              </p:ext>
            </p:extLst>
          </p:nvPr>
        </p:nvGraphicFramePr>
        <p:xfrm>
          <a:off x="1091377" y="2748685"/>
          <a:ext cx="3244644" cy="731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548">
                  <a:extLst>
                    <a:ext uri="{9D8B030D-6E8A-4147-A177-3AD203B41FA5}">
                      <a16:colId xmlns:a16="http://schemas.microsoft.com/office/drawing/2014/main" val="103038901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243977">
                <a:tc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Charged 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Fully Paid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69986"/>
                  </a:ext>
                </a:extLst>
              </a:tr>
              <a:tr h="24397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Charged 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11,024</a:t>
                      </a:r>
                      <a:endParaRPr lang="en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7,395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42481"/>
                  </a:ext>
                </a:extLst>
              </a:tr>
              <a:tr h="2439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Fully Paid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5,884</a:t>
                      </a:r>
                      <a:endParaRPr lang="en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dirty="0"/>
                        <a:t>15,697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72134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B36B350-B106-8D43-B699-F1E25293AD98}"/>
              </a:ext>
            </a:extLst>
          </p:cNvPr>
          <p:cNvSpPr/>
          <p:nvPr/>
        </p:nvSpPr>
        <p:spPr>
          <a:xfrm>
            <a:off x="5178687" y="1111051"/>
            <a:ext cx="4330941" cy="452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Feature Importance  (Top 20)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8E97C1-2408-8C42-A400-6289F0F00215}"/>
              </a:ext>
            </a:extLst>
          </p:cNvPr>
          <p:cNvSpPr txBox="1"/>
          <p:nvPr/>
        </p:nvSpPr>
        <p:spPr>
          <a:xfrm>
            <a:off x="2286528" y="2411420"/>
            <a:ext cx="148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i="1" dirty="0"/>
              <a:t>Predicted</a:t>
            </a:r>
            <a:endParaRPr kumimoji="1" lang="ko-KR" altLang="en-US" sz="1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8466A-4BC8-0142-AB1B-D8C6F076EA7D}"/>
              </a:ext>
            </a:extLst>
          </p:cNvPr>
          <p:cNvSpPr txBox="1"/>
          <p:nvPr/>
        </p:nvSpPr>
        <p:spPr>
          <a:xfrm>
            <a:off x="327960" y="3069772"/>
            <a:ext cx="84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400" i="1"/>
            </a:lvl1pPr>
          </a:lstStyle>
          <a:p>
            <a:r>
              <a:rPr lang="en-US" altLang="ko-KR" dirty="0"/>
              <a:t>Actual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16A137-302D-804F-B62D-13C76E3522D4}"/>
              </a:ext>
            </a:extLst>
          </p:cNvPr>
          <p:cNvSpPr txBox="1"/>
          <p:nvPr/>
        </p:nvSpPr>
        <p:spPr>
          <a:xfrm>
            <a:off x="347623" y="4882777"/>
            <a:ext cx="84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400" i="1"/>
            </a:lvl1pPr>
          </a:lstStyle>
          <a:p>
            <a:r>
              <a:rPr lang="en-US" altLang="ko-KR" dirty="0"/>
              <a:t>[ ROC ] 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926E954-DC81-E147-9E74-ECF855AF0811}"/>
              </a:ext>
            </a:extLst>
          </p:cNvPr>
          <p:cNvGraphicFramePr>
            <a:graphicFrameLocks noGrp="1"/>
          </p:cNvGraphicFramePr>
          <p:nvPr/>
        </p:nvGraphicFramePr>
        <p:xfrm>
          <a:off x="7374226" y="4511195"/>
          <a:ext cx="2220819" cy="1718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66">
                  <a:extLst>
                    <a:ext uri="{9D8B030D-6E8A-4147-A177-3AD203B41FA5}">
                      <a16:colId xmlns:a16="http://schemas.microsoft.com/office/drawing/2014/main" val="1677452348"/>
                    </a:ext>
                  </a:extLst>
                </a:gridCol>
                <a:gridCol w="1352681">
                  <a:extLst>
                    <a:ext uri="{9D8B030D-6E8A-4147-A177-3AD203B41FA5}">
                      <a16:colId xmlns:a16="http://schemas.microsoft.com/office/drawing/2014/main" val="905303061"/>
                    </a:ext>
                  </a:extLst>
                </a:gridCol>
                <a:gridCol w="567772">
                  <a:extLst>
                    <a:ext uri="{9D8B030D-6E8A-4147-A177-3AD203B41FA5}">
                      <a16:colId xmlns:a16="http://schemas.microsoft.com/office/drawing/2014/main" val="2891923739"/>
                    </a:ext>
                  </a:extLst>
                </a:gridCol>
              </a:tblGrid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Feature name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Importance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7184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bc_open_to_buy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0.013557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64832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tot_cur_bal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0.013232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043524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acc_open_past_24mths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0.012603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574023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annual_inc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414103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mort_acc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0.009555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45612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open_rv_24m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0.009128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72175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total_bc_limit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0.007839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27072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mo_sin_old_rev_tl_op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0.007767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387416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max_bal_bc</a:t>
                      </a:r>
                      <a:endParaRPr lang="en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0.00692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62610"/>
                  </a:ext>
                </a:extLst>
              </a:tr>
              <a:tr h="156207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total_rev_hi_lim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34" charset="-127"/>
                          <a:cs typeface="+mn-cs"/>
                        </a:rPr>
                        <a:t>0.006564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48429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395F4E9-9B8E-ED45-956F-50C3C78C38D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25380" y="1689267"/>
            <a:ext cx="3931200" cy="2552276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946FD47-84C7-C84D-9A88-3F3C85FEFD24}"/>
              </a:ext>
            </a:extLst>
          </p:cNvPr>
          <p:cNvSpPr/>
          <p:nvPr/>
        </p:nvSpPr>
        <p:spPr>
          <a:xfrm>
            <a:off x="6487397" y="3102946"/>
            <a:ext cx="2129437" cy="2189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Modifying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F951EA0-AEB1-9F48-B08D-5FB9E6EB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65" y="4091896"/>
            <a:ext cx="2766271" cy="195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18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821</TotalTime>
  <Words>1321</Words>
  <Application>Microsoft Macintosh PowerPoint</Application>
  <PresentationFormat>A4 용지(210x297mm)</PresentationFormat>
  <Paragraphs>587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곽경원</dc:creator>
  <cp:lastModifiedBy>곽경원</cp:lastModifiedBy>
  <cp:revision>32</cp:revision>
  <dcterms:created xsi:type="dcterms:W3CDTF">2019-12-06T17:29:31Z</dcterms:created>
  <dcterms:modified xsi:type="dcterms:W3CDTF">2019-12-11T15:29:55Z</dcterms:modified>
</cp:coreProperties>
</file>